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handoutMasterIdLst>
    <p:handoutMasterId r:id="rId13"/>
  </p:handoutMasterIdLst>
  <p:sldIdLst>
    <p:sldId id="256" r:id="rId7"/>
    <p:sldId id="262" r:id="rId8"/>
    <p:sldId id="263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A8C"/>
    <a:srgbClr val="3FCFD6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4168" autoAdjust="0"/>
  </p:normalViewPr>
  <p:slideViewPr>
    <p:cSldViewPr showGuides="1">
      <p:cViewPr varScale="1">
        <p:scale>
          <a:sx n="69" d="100"/>
          <a:sy n="69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BNZ\PCUSERS1\FHAY\Eclaire%20questionnaire%202012\collated%20inform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Institute country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'basic analysis'!$B$41:$B$51</c:f>
              <c:strCache>
                <c:ptCount val="11"/>
                <c:pt idx="0">
                  <c:v>Austria</c:v>
                </c:pt>
                <c:pt idx="1">
                  <c:v>Denmark</c:v>
                </c:pt>
                <c:pt idx="2">
                  <c:v>France</c:v>
                </c:pt>
                <c:pt idx="3">
                  <c:v>Germany</c:v>
                </c:pt>
                <c:pt idx="4">
                  <c:v>Italy</c:v>
                </c:pt>
                <c:pt idx="5">
                  <c:v>Netherlands</c:v>
                </c:pt>
                <c:pt idx="6">
                  <c:v>Russian Federation</c:v>
                </c:pt>
                <c:pt idx="7">
                  <c:v>Spain</c:v>
                </c:pt>
                <c:pt idx="8">
                  <c:v>Sweden</c:v>
                </c:pt>
                <c:pt idx="9">
                  <c:v>UK</c:v>
                </c:pt>
                <c:pt idx="10">
                  <c:v>Ukraine</c:v>
                </c:pt>
              </c:strCache>
            </c:strRef>
          </c:cat>
          <c:val>
            <c:numRef>
              <c:f>'basic analysis'!$C$41:$C$51</c:f>
              <c:numCache>
                <c:formatCode>General</c:formatCode>
                <c:ptCount val="11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6</c:v>
                </c:pt>
                <c:pt idx="6">
                  <c:v>1</c:v>
                </c:pt>
                <c:pt idx="7">
                  <c:v>5</c:v>
                </c:pt>
                <c:pt idx="8">
                  <c:v>1</c:v>
                </c:pt>
                <c:pt idx="9">
                  <c:v>11</c:v>
                </c:pt>
                <c:pt idx="10">
                  <c:v>1</c:v>
                </c:pt>
              </c:numCache>
            </c:numRef>
          </c:val>
        </c:ser>
        <c:axId val="55288576"/>
        <c:axId val="55290880"/>
      </c:barChart>
      <c:catAx>
        <c:axId val="55288576"/>
        <c:scaling>
          <c:orientation val="minMax"/>
        </c:scaling>
        <c:axPos val="b"/>
        <c:tickLblPos val="nextTo"/>
        <c:crossAx val="55290880"/>
        <c:crosses val="autoZero"/>
        <c:auto val="1"/>
        <c:lblAlgn val="ctr"/>
        <c:lblOffset val="100"/>
      </c:catAx>
      <c:valAx>
        <c:axId val="55290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responses</a:t>
                </a:r>
              </a:p>
            </c:rich>
          </c:tx>
          <c:layout/>
        </c:title>
        <c:numFmt formatCode="General" sourceLinked="1"/>
        <c:tickLblPos val="nextTo"/>
        <c:crossAx val="55288576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36" name="Picture 35" descr="NERC-logo-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34680" y="6086561"/>
            <a:ext cx="1401387" cy="455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9" name="Picture 8" descr="NERC_WhiteRe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63008" y="6079992"/>
            <a:ext cx="1517806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9" name="Picture 8" descr="NERC-logo-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34680" y="6086561"/>
            <a:ext cx="1401387" cy="455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8" name="Picture 7" descr="NERC_WhiteRev400px_PPTslid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90720" y="6092825"/>
            <a:ext cx="1440409" cy="4484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6" name="Picture 5" descr="NERC-logo-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34680" y="6086561"/>
            <a:ext cx="1401387" cy="455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  <p:pic>
        <p:nvPicPr>
          <p:cNvPr id="6" name="Picture 5" descr="NERC-logo-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34680" y="6086561"/>
            <a:ext cx="1401387" cy="4554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2195736" y="2564904"/>
          <a:ext cx="4824536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63888" y="119675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37 responses:</a:t>
            </a:r>
          </a:p>
          <a:p>
            <a:r>
              <a:rPr lang="en-GB" dirty="0" smtClean="0"/>
              <a:t>Males:     23</a:t>
            </a:r>
          </a:p>
          <a:p>
            <a:r>
              <a:rPr lang="en-GB" dirty="0" smtClean="0"/>
              <a:t>Females: 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02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É</a:t>
            </a:r>
            <a:r>
              <a:rPr lang="en-GB" sz="3600" dirty="0" smtClean="0"/>
              <a:t>CLAIRE gender questionnaire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902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É</a:t>
            </a:r>
            <a:r>
              <a:rPr lang="en-GB" sz="3600" dirty="0" smtClean="0"/>
              <a:t>CLAIRE gender questionnaire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Average age for male: 44.4years old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Average age for female: 43.5 years old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Average number for children for male:1.3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Average number for children for female:1.2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Most respondents are on permanent positions (17 out of 23  males, 13 out of 14 females)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902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É</a:t>
            </a:r>
            <a:r>
              <a:rPr lang="en-GB" sz="3600" dirty="0" smtClean="0"/>
              <a:t>CLAIRE gender questionnaire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5400600" cy="37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68144" y="170080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Despite equal distribution of age, seniority and numbers of children, there is a disparity in salary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pPr algn="ctr"/>
            <a:r>
              <a:rPr lang="en-GB" sz="3200" dirty="0" smtClean="0"/>
              <a:t>É</a:t>
            </a:r>
            <a:r>
              <a:rPr lang="en-GB" sz="3200" dirty="0" smtClean="0"/>
              <a:t>CLAIRE </a:t>
            </a:r>
            <a:r>
              <a:rPr lang="en-GB" sz="3200" dirty="0" smtClean="0"/>
              <a:t>gender questionnaire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was the perception of discrimination?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36% females and 4% of males </a:t>
            </a:r>
            <a:r>
              <a:rPr lang="en-GB" dirty="0" smtClean="0"/>
              <a:t>thought that gender had or would have a negative impact on their career</a:t>
            </a:r>
          </a:p>
          <a:p>
            <a:endParaRPr lang="en-GB" dirty="0" smtClean="0"/>
          </a:p>
          <a:p>
            <a:r>
              <a:rPr lang="en-GB" dirty="0" smtClean="0"/>
              <a:t>Reasons were often family related – to do with childcare, long gaps due to maternity leave, domestic responsibilities and commitments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21297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men commented on possible problems from positive discrimination for female research leaders in the future</a:t>
            </a:r>
          </a:p>
          <a:p>
            <a:endParaRPr lang="en-GB" dirty="0" smtClean="0"/>
          </a:p>
          <a:p>
            <a:r>
              <a:rPr lang="en-GB" dirty="0" smtClean="0"/>
              <a:t>Other comments included that many women drop out of science after completing their PhD</a:t>
            </a:r>
          </a:p>
          <a:p>
            <a:endParaRPr lang="en-GB" dirty="0" smtClean="0"/>
          </a:p>
          <a:p>
            <a:r>
              <a:rPr lang="en-GB" dirty="0" smtClean="0"/>
              <a:t>On a positive side - nobody thought that their contributions to ECLAIRE activities were/would be compromised due to gender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pPr algn="ctr"/>
            <a:r>
              <a:rPr lang="en-GB" sz="3200" dirty="0" smtClean="0"/>
              <a:t>ÉCLAIRE </a:t>
            </a:r>
            <a:r>
              <a:rPr lang="en-GB" sz="3200" dirty="0" smtClean="0"/>
              <a:t>gender questionnaire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57% of men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79% of women </a:t>
            </a:r>
            <a:r>
              <a:rPr lang="en-GB" dirty="0" smtClean="0"/>
              <a:t>thought that gender was an issue in science</a:t>
            </a:r>
          </a:p>
          <a:p>
            <a:endParaRPr lang="en-GB" dirty="0" smtClean="0"/>
          </a:p>
          <a:p>
            <a:r>
              <a:rPr lang="en-GB" dirty="0" smtClean="0"/>
              <a:t>Some mentioned that this was an issue in general, not specifically in science</a:t>
            </a:r>
          </a:p>
          <a:p>
            <a:endParaRPr lang="en-GB" dirty="0" smtClean="0"/>
          </a:p>
          <a:p>
            <a:r>
              <a:rPr lang="en-GB" dirty="0" smtClean="0"/>
              <a:t>Often </a:t>
            </a:r>
            <a:r>
              <a:rPr lang="en-GB" dirty="0" smtClean="0">
                <a:solidFill>
                  <a:srgbClr val="FF0000"/>
                </a:solidFill>
              </a:rPr>
              <a:t>family responsibilities </a:t>
            </a:r>
            <a:r>
              <a:rPr lang="en-GB" dirty="0" smtClean="0"/>
              <a:t>coincide with the critical time in a career when producing peer-reviewed literature is necessary, and full dedication to science is needed to progress </a:t>
            </a:r>
          </a:p>
          <a:p>
            <a:endParaRPr lang="en-GB" dirty="0" smtClean="0"/>
          </a:p>
          <a:p>
            <a:r>
              <a:rPr lang="en-GB" dirty="0" smtClean="0"/>
              <a:t>The child-care/family issues also relate to men (some of whom commented that there is less acceptance of men taking ‘career breaks’ to bring up a family than for women)</a:t>
            </a:r>
          </a:p>
          <a:p>
            <a:endParaRPr lang="en-GB" dirty="0" smtClean="0"/>
          </a:p>
          <a:p>
            <a:r>
              <a:rPr lang="en-GB" dirty="0" smtClean="0"/>
              <a:t>Long maternity </a:t>
            </a:r>
            <a:r>
              <a:rPr lang="en-GB" dirty="0" smtClean="0">
                <a:solidFill>
                  <a:srgbClr val="FF0000"/>
                </a:solidFill>
              </a:rPr>
              <a:t>breaks within a PhD or post-doctoral position </a:t>
            </a:r>
            <a:r>
              <a:rPr lang="en-GB" dirty="0" smtClean="0"/>
              <a:t>are tricky for both the woman concerned and for the fulfilment of the project (which is often only for 3 years)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pPr algn="ctr"/>
            <a:r>
              <a:rPr lang="en-GB" sz="3200" dirty="0" smtClean="0"/>
              <a:t>É</a:t>
            </a:r>
            <a:r>
              <a:rPr lang="en-GB" sz="3200" dirty="0" smtClean="0"/>
              <a:t>CLAIRE </a:t>
            </a:r>
            <a:r>
              <a:rPr lang="en-GB" sz="3200" dirty="0" smtClean="0"/>
              <a:t>gender questionnaire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can be done at a project level:</a:t>
            </a:r>
          </a:p>
          <a:p>
            <a:endParaRPr lang="en-GB" dirty="0" smtClean="0"/>
          </a:p>
          <a:p>
            <a:r>
              <a:rPr lang="en-GB" dirty="0" smtClean="0"/>
              <a:t>- Flexible working arrangements</a:t>
            </a:r>
          </a:p>
          <a:p>
            <a:r>
              <a:rPr lang="en-GB" dirty="0" smtClean="0"/>
              <a:t>- Some funding for childcare support, particularly during meetings </a:t>
            </a:r>
          </a:p>
          <a:p>
            <a:r>
              <a:rPr lang="en-GB" dirty="0" smtClean="0"/>
              <a:t>- Possibility of ‘online’ participation at meetings</a:t>
            </a:r>
          </a:p>
          <a:p>
            <a:r>
              <a:rPr lang="en-GB" dirty="0" smtClean="0"/>
              <a:t>- Ensuring that equal access is given to ‘leadership’ roles and chairmanships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25% of men and only 8% of women </a:t>
            </a:r>
            <a:r>
              <a:rPr lang="en-GB" dirty="0" smtClean="0"/>
              <a:t>thought that there should be gender sessions within ECLAIRE meetings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90% </a:t>
            </a:r>
            <a:r>
              <a:rPr lang="en-GB" dirty="0" smtClean="0"/>
              <a:t>of respondents thought that ad-hoc activities, like questionnaires, managing the gender forum on  the website, or organising a career development session with a trainer would be sufficient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H_PowerPoint_MasterSlides_Essentials_June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CEH_PowerPoint_MasterSlides_Essentials_June2012</Template>
  <TotalTime>245</TotalTime>
  <Words>421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CEH_PowerPoint_MasterSlides_Essentials_June2012</vt:lpstr>
      <vt:lpstr>Titles_white-blue</vt:lpstr>
      <vt:lpstr>Titles_green-white</vt:lpstr>
      <vt:lpstr>Titles_white-green</vt:lpstr>
      <vt:lpstr>Content_Solid banner_blue</vt:lpstr>
      <vt:lpstr>Content_Solid banner_green</vt:lpstr>
      <vt:lpstr>Slide 1</vt:lpstr>
      <vt:lpstr>Slide 2</vt:lpstr>
      <vt:lpstr>Slide 3</vt:lpstr>
      <vt:lpstr>Slide 4</vt:lpstr>
      <vt:lpstr>Slide 5</vt:lpstr>
      <vt:lpstr>Slide 6</vt:lpstr>
    </vt:vector>
  </TitlesOfParts>
  <Company>NERC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FHAY</dc:creator>
  <cp:lastModifiedBy>agel</cp:lastModifiedBy>
  <cp:revision>23</cp:revision>
  <dcterms:created xsi:type="dcterms:W3CDTF">2012-10-10T11:17:19Z</dcterms:created>
  <dcterms:modified xsi:type="dcterms:W3CDTF">2012-10-18T09:06:48Z</dcterms:modified>
</cp:coreProperties>
</file>