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45CF8C-92D2-40F8-805D-124FBD3AAEDF}" type="datetimeFigureOut">
              <a:rPr lang="en-GB" smtClean="0"/>
              <a:pPr/>
              <a:t>18/10/2012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C4C192-F22F-4D56-9E60-7535B16E32D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Reporting for ECLAIRE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eclaire_logo_v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32656"/>
            <a:ext cx="2520280" cy="11011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Reporting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935480"/>
            <a:ext cx="8712968" cy="4589864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/>
            <a:r>
              <a:rPr lang="en-GB" sz="2000" dirty="0" smtClean="0"/>
              <a:t>Periodic Reports</a:t>
            </a:r>
          </a:p>
          <a:p>
            <a:pPr lvl="3"/>
            <a:r>
              <a:rPr lang="en-GB" dirty="0" smtClean="0"/>
              <a:t>18 months   [1</a:t>
            </a:r>
            <a:r>
              <a:rPr lang="en-GB" baseline="30000" dirty="0" smtClean="0"/>
              <a:t>st</a:t>
            </a:r>
            <a:r>
              <a:rPr lang="en-GB" dirty="0" smtClean="0"/>
              <a:t> April 2013]</a:t>
            </a:r>
          </a:p>
          <a:p>
            <a:pPr lvl="3"/>
            <a:r>
              <a:rPr lang="en-GB" dirty="0" smtClean="0"/>
              <a:t>18 months   [1</a:t>
            </a:r>
            <a:r>
              <a:rPr lang="en-GB" baseline="30000" dirty="0" smtClean="0"/>
              <a:t>st</a:t>
            </a:r>
            <a:r>
              <a:rPr lang="en-GB" dirty="0" smtClean="0"/>
              <a:t> October 2014]</a:t>
            </a:r>
          </a:p>
          <a:p>
            <a:pPr lvl="3"/>
            <a:r>
              <a:rPr lang="en-GB" dirty="0" smtClean="0"/>
              <a:t>12 months   [1</a:t>
            </a:r>
            <a:r>
              <a:rPr lang="en-GB" baseline="30000" dirty="0" smtClean="0"/>
              <a:t>st</a:t>
            </a:r>
            <a:r>
              <a:rPr lang="en-GB" dirty="0" smtClean="0"/>
              <a:t> October 2015]</a:t>
            </a:r>
          </a:p>
          <a:p>
            <a:pPr lvl="2"/>
            <a:r>
              <a:rPr lang="en-GB" sz="2000" dirty="0" smtClean="0"/>
              <a:t>Annual Reports</a:t>
            </a:r>
          </a:p>
          <a:p>
            <a:pPr lvl="3"/>
            <a:r>
              <a:rPr lang="en-GB" dirty="0" smtClean="0"/>
              <a:t>every </a:t>
            </a:r>
            <a:r>
              <a:rPr lang="en-GB" dirty="0" smtClean="0"/>
              <a:t>year in </a:t>
            </a:r>
            <a:r>
              <a:rPr lang="en-GB" dirty="0" smtClean="0"/>
              <a:t>October</a:t>
            </a:r>
            <a:endParaRPr lang="en-GB" dirty="0" smtClean="0"/>
          </a:p>
          <a:p>
            <a:pPr lvl="1"/>
            <a:endParaRPr lang="en-GB" sz="2300" dirty="0" smtClean="0"/>
          </a:p>
          <a:p>
            <a:pPr lvl="1"/>
            <a:endParaRPr lang="en-GB" sz="23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844824"/>
            <a:ext cx="8784976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95B3D7"/>
              </a:gs>
              <a:gs pos="100000">
                <a:srgbClr val="FFFFFF"/>
              </a:gs>
            </a:gsLst>
            <a:lin ang="0" scaled="1"/>
            <a:tileRect/>
          </a:gra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Content Placeholder 3" descr="eclaire_logo_v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32656"/>
            <a:ext cx="2520280" cy="1101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Reporting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-180528" y="1935480"/>
            <a:ext cx="9324528" cy="4922520"/>
          </a:xfrm>
        </p:spPr>
        <p:txBody>
          <a:bodyPr>
            <a:normAutofit fontScale="92500"/>
          </a:bodyPr>
          <a:lstStyle/>
          <a:p>
            <a:pPr lvl="1"/>
            <a:r>
              <a:rPr lang="en-GB" dirty="0" smtClean="0"/>
              <a:t>Periodic Reporting</a:t>
            </a:r>
          </a:p>
          <a:p>
            <a:pPr lvl="2"/>
            <a:r>
              <a:rPr lang="en-GB" dirty="0" smtClean="0"/>
              <a:t>An overview, including a publishable summary of the progress of work</a:t>
            </a:r>
          </a:p>
          <a:p>
            <a:pPr lvl="2"/>
            <a:r>
              <a:rPr lang="en-GB" dirty="0" smtClean="0"/>
              <a:t>An explanation of the use of the resources</a:t>
            </a:r>
          </a:p>
          <a:p>
            <a:pPr lvl="2"/>
            <a:r>
              <a:rPr lang="en-GB" dirty="0" smtClean="0"/>
              <a:t>Financial statement per partner together with certificates (if applicable)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Templates </a:t>
            </a:r>
            <a:r>
              <a:rPr lang="en-GB" dirty="0" smtClean="0"/>
              <a:t>provided by the Secretariat, when required. </a:t>
            </a:r>
            <a:r>
              <a:rPr lang="en-GB" dirty="0" smtClean="0"/>
              <a:t>All reports </a:t>
            </a:r>
            <a:r>
              <a:rPr lang="en-GB" dirty="0" smtClean="0"/>
              <a:t>have to be</a:t>
            </a:r>
          </a:p>
          <a:p>
            <a:pPr lvl="2">
              <a:buNone/>
            </a:pPr>
            <a:r>
              <a:rPr lang="en-GB" dirty="0" smtClean="0"/>
              <a:t>submitted electronically via the Participant Portal. Financial statements</a:t>
            </a:r>
          </a:p>
          <a:p>
            <a:pPr lvl="2">
              <a:buNone/>
            </a:pPr>
            <a:r>
              <a:rPr lang="en-GB" dirty="0" smtClean="0"/>
              <a:t>submitted both electronically and in original, signed and sent to the </a:t>
            </a:r>
            <a:r>
              <a:rPr lang="en-GB" dirty="0" smtClean="0"/>
              <a:t>Secretariat</a:t>
            </a:r>
            <a:endParaRPr lang="en-GB" dirty="0" smtClean="0"/>
          </a:p>
          <a:p>
            <a:pPr lvl="1"/>
            <a:r>
              <a:rPr lang="en-GB" dirty="0" smtClean="0"/>
              <a:t>Annual </a:t>
            </a:r>
            <a:r>
              <a:rPr lang="en-GB" dirty="0" smtClean="0"/>
              <a:t>Reports</a:t>
            </a:r>
          </a:p>
          <a:p>
            <a:pPr lvl="1">
              <a:buNone/>
            </a:pPr>
            <a:r>
              <a:rPr lang="en-GB" sz="2100" dirty="0" smtClean="0"/>
              <a:t> </a:t>
            </a:r>
            <a:r>
              <a:rPr lang="en-GB" sz="2100" dirty="0" smtClean="0"/>
              <a:t>    Cover in a synthetic way the progress of the project </a:t>
            </a:r>
            <a:r>
              <a:rPr lang="en-GB" sz="2100" b="1" i="1" dirty="0" smtClean="0"/>
              <a:t>towards meeting its Overall and specific Objectives </a:t>
            </a:r>
            <a:r>
              <a:rPr lang="en-GB" sz="2100" dirty="0" smtClean="0"/>
              <a:t>and answer </a:t>
            </a:r>
            <a:r>
              <a:rPr lang="en-GB" sz="2100" b="1" i="1" dirty="0" smtClean="0"/>
              <a:t>the key questions</a:t>
            </a:r>
            <a:r>
              <a:rPr lang="en-GB" sz="2100" dirty="0" smtClean="0"/>
              <a:t> identified</a:t>
            </a:r>
          </a:p>
          <a:p>
            <a:pPr lvl="1">
              <a:buNone/>
            </a:pPr>
            <a:endParaRPr lang="en-GB" sz="2100" dirty="0" smtClean="0"/>
          </a:p>
          <a:p>
            <a:pPr lvl="1">
              <a:buNone/>
            </a:pPr>
            <a:r>
              <a:rPr lang="en-GB" sz="2100" dirty="0" smtClean="0"/>
              <a:t>    To </a:t>
            </a:r>
            <a:r>
              <a:rPr lang="en-GB" sz="2100" dirty="0" smtClean="0"/>
              <a:t>be collated and submitted by the Secretariat from information from component leaders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sz="2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844824"/>
            <a:ext cx="8784976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95B3D7"/>
              </a:gs>
              <a:gs pos="100000">
                <a:srgbClr val="FFFFFF"/>
              </a:gs>
            </a:gsLst>
            <a:lin ang="0" scaled="1"/>
            <a:tileRect/>
          </a:gra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Content Placeholder 3" descr="eclaire_logo_v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32656"/>
            <a:ext cx="2520280" cy="11011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Reporting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935480"/>
            <a:ext cx="8712968" cy="4589864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GB" b="1" dirty="0" smtClean="0"/>
          </a:p>
          <a:p>
            <a:pPr lvl="2">
              <a:buNone/>
            </a:pPr>
            <a:r>
              <a:rPr lang="en-GB" sz="2600" b="1" dirty="0" smtClean="0"/>
              <a:t>Financial reporting</a:t>
            </a:r>
          </a:p>
          <a:p>
            <a:pPr lvl="2"/>
            <a:r>
              <a:rPr lang="en-GB" dirty="0" smtClean="0"/>
              <a:t>Explanation of the use of the resources</a:t>
            </a:r>
          </a:p>
          <a:p>
            <a:pPr lvl="2"/>
            <a:r>
              <a:rPr lang="en-GB" dirty="0" smtClean="0"/>
              <a:t>Financial statement (Form C)</a:t>
            </a:r>
          </a:p>
          <a:p>
            <a:pPr lvl="2"/>
            <a:r>
              <a:rPr lang="en-GB" dirty="0" smtClean="0"/>
              <a:t>Audit certificates – if claimed EC contribution equals or is higher than 375 K EUR (partners NERC and ALTERRA only)</a:t>
            </a:r>
          </a:p>
          <a:p>
            <a:pPr lvl="2"/>
            <a:r>
              <a:rPr lang="en-GB" dirty="0" smtClean="0"/>
              <a:t>Please DO NOT provide audit certificates if the requested EC Contribution is lower than 375K, because the cost of the certificate WILL NOT be eligible</a:t>
            </a:r>
          </a:p>
          <a:p>
            <a:pPr lvl="2">
              <a:buNone/>
            </a:pPr>
            <a:endParaRPr lang="en-GB" sz="2400" dirty="0" smtClean="0"/>
          </a:p>
          <a:p>
            <a:pPr lvl="2"/>
            <a:r>
              <a:rPr lang="en-GB" dirty="0" smtClean="0"/>
              <a:t>VAT is not an eligible cost</a:t>
            </a:r>
          </a:p>
          <a:p>
            <a:pPr lvl="3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sz="2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844824"/>
            <a:ext cx="8784976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95B3D7"/>
              </a:gs>
              <a:gs pos="100000">
                <a:srgbClr val="FFFFFF"/>
              </a:gs>
            </a:gsLst>
            <a:lin ang="0" scaled="1"/>
            <a:tileRect/>
          </a:gradFill>
          <a:ln w="317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Content Placeholder 3" descr="eclaire_logo_v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32656"/>
            <a:ext cx="2520280" cy="110115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597</TotalTime>
  <Words>213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Reporting for ECLAIRE</vt:lpstr>
      <vt:lpstr>Reporting</vt:lpstr>
      <vt:lpstr>Reporting</vt:lpstr>
      <vt:lpstr>Reporting</vt:lpstr>
    </vt:vector>
  </TitlesOfParts>
  <Company>NERC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Clare Howard</dc:creator>
  <cp:lastModifiedBy>agel</cp:lastModifiedBy>
  <cp:revision>62</cp:revision>
  <dcterms:created xsi:type="dcterms:W3CDTF">2011-10-21T07:57:01Z</dcterms:created>
  <dcterms:modified xsi:type="dcterms:W3CDTF">2012-10-18T10:59:13Z</dcterms:modified>
</cp:coreProperties>
</file>